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75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TxStyle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TxStyle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4995" autoAdjust="0"/>
    <p:restoredTop sz="92510" autoAdjust="0"/>
  </p:normalViewPr>
  <p:slideViewPr>
    <p:cSldViewPr>
      <p:cViewPr varScale="1">
        <p:scale>
          <a:sx n="100" d="100"/>
          <a:sy n="100" d="100"/>
        </p:scale>
        <p:origin x="804" y="60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2" d="100"/>
          <a:sy n="52" d="100"/>
        </p:scale>
        <p:origin x="2680" y="56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presProps" Target="presProps.xml"  /><Relationship Id="rId24" Type="http://schemas.openxmlformats.org/officeDocument/2006/relationships/viewProps" Target="viewProps.xml"  /><Relationship Id="rId25" Type="http://schemas.openxmlformats.org/officeDocument/2006/relationships/theme" Target="theme/theme1.xml"  /><Relationship Id="rId26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2021-10-20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웹사이트의 주소</a:t>
            </a:r>
            <a:r>
              <a:rPr lang="en-US" altLang="ko-KR"/>
              <a:t>,</a:t>
            </a:r>
            <a:r>
              <a:rPr lang="ko-KR" altLang="en-US"/>
              <a:t> 도메인 </a:t>
            </a:r>
            <a:r>
              <a:rPr lang="en-US" altLang="ko-KR"/>
              <a:t>ip, </a:t>
            </a:r>
            <a:r>
              <a:rPr lang="ko-KR" altLang="en-US"/>
              <a:t>로그인 페이지</a:t>
            </a:r>
            <a:r>
              <a:rPr lang="en-US" altLang="ko-KR"/>
              <a:t>,</a:t>
            </a:r>
            <a:r>
              <a:rPr lang="ko-KR" altLang="en-US"/>
              <a:t> 웹페이지 호스팅 서버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-US" altLang="ko-KR"/>
              <a:t>SQL(</a:t>
            </a:r>
            <a:r>
              <a:rPr lang="ko-KR" altLang="en-US"/>
              <a:t>데이터베이스</a:t>
            </a:r>
            <a:r>
              <a:rPr lang="en-US" altLang="ko-KR"/>
              <a:t>),</a:t>
            </a:r>
            <a:r>
              <a:rPr lang="ko-KR" altLang="en-US"/>
              <a:t> 네트워크 </a:t>
            </a:r>
            <a:r>
              <a:rPr lang="en-US" altLang="ko-KR"/>
              <a:t>encrypt</a:t>
            </a:r>
            <a:r>
              <a:rPr lang="ko-KR" altLang="en-US"/>
              <a:t> 여부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3399620" y="3079464"/>
            <a:ext cx="8792380" cy="3778536"/>
          </a:xfrm>
          <a:prstGeom prst="rect">
            <a:avLst/>
          </a:prstGeom>
          <a:solidFill>
            <a:schemeClr val="accent5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직사각형 14"/>
          <p:cNvSpPr/>
          <p:nvPr userDrawn="1"/>
        </p:nvSpPr>
        <p:spPr>
          <a:xfrm>
            <a:off x="0" y="0"/>
            <a:ext cx="8792380" cy="3778536"/>
          </a:xfrm>
          <a:prstGeom prst="rect">
            <a:avLst/>
          </a:prstGeom>
          <a:solidFill>
            <a:schemeClr val="accent5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5"/>
          <p:cNvSpPr/>
          <p:nvPr userDrawn="1"/>
        </p:nvSpPr>
        <p:spPr>
          <a:xfrm>
            <a:off x="0" y="1106660"/>
            <a:ext cx="12192000" cy="469860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467565" y="4365104"/>
            <a:ext cx="5256870" cy="909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bg1"/>
              </a:buClr>
              <a:buNone/>
              <a:defRPr/>
            </a:pPr>
            <a:r>
              <a:rPr lang="ko-KR" altLang="en-US" b="1" spc="-151">
                <a:ln w="3175"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</a:rPr>
              <a:t>공군사관학교 </a:t>
            </a:r>
            <a:r>
              <a:rPr lang="ko-KR" altLang="en-US" b="1" spc="-151">
                <a:ln w="3175"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  <a:effectLst/>
              </a:rPr>
              <a:t>교</a:t>
            </a:r>
            <a:r>
              <a:rPr lang="ko-KR" altLang="en-US" b="1" spc="-151">
                <a:ln w="3175"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</a:rPr>
              <a:t>수</a:t>
            </a:r>
            <a:r>
              <a:rPr lang="ko-KR" altLang="en-US" b="1" spc="-151">
                <a:ln w="3175"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  <a:effectLst/>
              </a:rPr>
              <a:t>부</a:t>
            </a:r>
            <a:r>
              <a:rPr lang="ko-KR" altLang="en-US" b="1" spc="-151">
                <a:ln w="3175"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</a:rPr>
              <a:t> 이학처 컴퓨터과학과</a:t>
            </a:r>
            <a:endParaRPr lang="ko-KR" altLang="en-US" b="1" spc="-151">
              <a:ln w="3175">
                <a:solidFill>
                  <a:schemeClr val="bg1">
                    <a:lumMod val="95000"/>
                    <a:alpha val="50000"/>
                  </a:schemeClr>
                </a:solidFill>
              </a:ln>
              <a:solidFill>
                <a:schemeClr val="bg1"/>
              </a:solidFill>
            </a:endParaRPr>
          </a:p>
          <a:p>
            <a:pPr algn="ctr">
              <a:buClr>
                <a:schemeClr val="bg1"/>
              </a:buClr>
              <a:buNone/>
              <a:defRPr/>
            </a:pPr>
            <a:endParaRPr lang="ko-KR" altLang="en-US" b="1" spc="-151">
              <a:ln w="3175">
                <a:solidFill>
                  <a:schemeClr val="bg1">
                    <a:lumMod val="95000"/>
                    <a:alpha val="50000"/>
                  </a:schemeClr>
                </a:solidFill>
              </a:ln>
              <a:solidFill>
                <a:schemeClr val="bg1"/>
              </a:solidFill>
            </a:endParaRPr>
          </a:p>
          <a:p>
            <a:pPr algn="ctr">
              <a:defRPr/>
            </a:pPr>
            <a:r>
              <a:rPr lang="ko-KR" altLang="en-US" b="1" spc="-151">
                <a:ln w="3175"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</a:rPr>
              <a:t>대위 정윤교</a:t>
            </a:r>
            <a:endParaRPr lang="ko-KR" altLang="en-US" b="1" spc="-151">
              <a:ln w="3175">
                <a:solidFill>
                  <a:schemeClr val="bg1">
                    <a:lumMod val="95000"/>
                    <a:alpha val="50000"/>
                  </a:schemeClr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8" name="그림 8"/>
          <p:cNvPicPr>
            <a:picLocks noChangeAspect="1"/>
          </p:cNvPicPr>
          <p:nvPr userDrawn="1"/>
        </p:nvPicPr>
        <p:blipFill rotWithShape="1">
          <a:blip r:embed="rId2"/>
          <a:srcRect b="3520"/>
          <a:stretch>
            <a:fillRect/>
          </a:stretch>
        </p:blipFill>
        <p:spPr>
          <a:xfrm>
            <a:off x="90761" y="6362278"/>
            <a:ext cx="1747911" cy="409847"/>
          </a:xfrm>
          <a:prstGeom prst="rect">
            <a:avLst/>
          </a:prstGeom>
        </p:spPr>
      </p:pic>
      <p:sp>
        <p:nvSpPr>
          <p:cNvPr id="20" name="TextBox 21"/>
          <p:cNvSpPr txBox="1"/>
          <p:nvPr userDrawn="1"/>
        </p:nvSpPr>
        <p:spPr>
          <a:xfrm>
            <a:off x="8400256" y="6424188"/>
            <a:ext cx="362508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chemeClr val="bg1"/>
              </a:buClr>
              <a:buNone/>
              <a:defRPr/>
            </a:pPr>
            <a:r>
              <a:rPr kumimoji="0" lang="en-US" altLang="ko-KR" sz="1500" b="0" i="0" u="none" strike="noStrike" kern="1200" cap="none" spc="-151" normalizeH="0" baseline="0">
                <a:ln w="3175">
                  <a:solidFill>
                    <a:srgbClr val="f2f2f2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21-2</a:t>
            </a:r>
            <a:r>
              <a:rPr kumimoji="0" lang="ko-KR" altLang="en-US" sz="1500" b="0" i="0" u="none" strike="noStrike" kern="1200" cap="none" spc="-151" normalizeH="0" baseline="0">
                <a:ln w="3175">
                  <a:solidFill>
                    <a:srgbClr val="f2f2f2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 해킹과 방어실습 </a:t>
            </a:r>
            <a:r>
              <a:rPr kumimoji="0" lang="en-US" altLang="ko-KR" sz="1500" b="0" i="0" u="none" strike="noStrike" kern="1200" cap="none" spc="-151" normalizeH="0" baseline="0">
                <a:ln w="3175">
                  <a:solidFill>
                    <a:srgbClr val="f2f2f2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(4</a:t>
            </a:r>
            <a:r>
              <a:rPr kumimoji="0" lang="ko-KR" altLang="en-US" sz="1500" b="0" i="0" u="none" strike="noStrike" kern="1200" cap="none" spc="-151" normalizeH="0" baseline="0">
                <a:ln w="3175">
                  <a:solidFill>
                    <a:srgbClr val="f2f2f2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학년</a:t>
            </a:r>
            <a:r>
              <a:rPr kumimoji="0" lang="en-US" altLang="ko-KR" sz="1500" b="0" i="0" u="none" strike="noStrike" kern="1200" cap="none" spc="-151" normalizeH="0" baseline="0">
                <a:ln w="3175">
                  <a:solidFill>
                    <a:srgbClr val="f2f2f2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)</a:t>
            </a:r>
            <a:endParaRPr kumimoji="0" lang="en-US" altLang="ko-KR" sz="1500" b="0" i="0" u="none" strike="noStrike" kern="1200" cap="none" spc="-151" normalizeH="0" baseline="0">
              <a:ln w="3175">
                <a:solidFill>
                  <a:srgbClr val="f2f2f2"/>
                </a:solidFill>
              </a:ln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21" name="제목 20"/>
          <p:cNvSpPr>
            <a:spLocks noGrp="1"/>
          </p:cNvSpPr>
          <p:nvPr>
            <p:ph type="title" idx="0"/>
          </p:nvPr>
        </p:nvSpPr>
        <p:spPr>
          <a:xfrm>
            <a:off x="838200" y="2511076"/>
            <a:ext cx="10515600" cy="1325563"/>
          </a:xfrm>
        </p:spPr>
        <p:txBody>
          <a:bodyPr>
            <a:normAutofit/>
          </a:bodyPr>
          <a:lstStyle>
            <a:lvl1pPr algn="ctr">
              <a:defRPr lang="ko-KR" altLang="en-US" sz="4000" b="1" kern="1200" spc="-151" dirty="0">
                <a:ln w="3175">
                  <a:solidFill>
                    <a:srgbClr val="f2f2f2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  <a:cs typeface="맑은 고딕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chemeClr val="bg1"/>
              </a:buClr>
              <a:buNone/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D32DE-6FAD-4208-9D15-0B64EFC6DAE4}" type="datetime1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1C26D-0475-459D-A432-524B877A6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190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8CDC-CF1B-4449-A927-E1A2F13DE393}" type="datetime1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1C26D-0475-459D-A432-524B877A6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16011"/>
      </p:ext>
    </p:extLst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953836A-82A3-4C8B-9D31-CD724F3673ED}" type="datetime1">
              <a:rPr lang="ko-KR" altLang="en-US"/>
              <a:pPr lvl="0">
                <a:defRPr/>
              </a:pPr>
              <a:t>2021-09-06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 userDrawn="1"/>
        </p:nvSpPr>
        <p:spPr>
          <a:xfrm>
            <a:off x="2782064" y="6355458"/>
            <a:ext cx="9409936" cy="50405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5"/>
          <p:cNvSpPr/>
          <p:nvPr userDrawn="1"/>
        </p:nvSpPr>
        <p:spPr>
          <a:xfrm>
            <a:off x="-1568" y="6355458"/>
            <a:ext cx="9409936" cy="504056"/>
          </a:xfrm>
          <a:prstGeom prst="rect">
            <a:avLst/>
          </a:prstGeom>
          <a:solidFill>
            <a:schemeClr val="accent5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-1568" y="0"/>
            <a:ext cx="9409936" cy="120482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직사각형 18"/>
          <p:cNvSpPr/>
          <p:nvPr userDrawn="1"/>
        </p:nvSpPr>
        <p:spPr>
          <a:xfrm>
            <a:off x="9408368" y="0"/>
            <a:ext cx="2783632" cy="1204826"/>
          </a:xfrm>
          <a:prstGeom prst="rect">
            <a:avLst/>
          </a:prstGeom>
          <a:solidFill>
            <a:schemeClr val="accent5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9113440" y="641827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601C26D-0475-459D-A432-524B877A6E9E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31" name="텍스트 개체 틀 30"/>
          <p:cNvSpPr>
            <a:spLocks noGrp="1"/>
          </p:cNvSpPr>
          <p:nvPr>
            <p:ph type="body" sz="quarter" idx="13"/>
          </p:nvPr>
        </p:nvSpPr>
        <p:spPr>
          <a:xfrm>
            <a:off x="263525" y="1737023"/>
            <a:ext cx="11521107" cy="421225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400"/>
            </a:lvl1pPr>
            <a:lvl2pPr>
              <a:lnSpc>
                <a:spcPct val="120000"/>
              </a:lnSpc>
              <a:defRPr sz="2000"/>
            </a:lvl2pPr>
            <a:lvl3pPr>
              <a:lnSpc>
                <a:spcPct val="120000"/>
              </a:lnSpc>
              <a:defRPr sz="1800"/>
            </a:lvl3pPr>
            <a:lvl4pPr>
              <a:lnSpc>
                <a:spcPct val="120000"/>
              </a:lnSpc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35" name="제목 34"/>
          <p:cNvSpPr>
            <a:spLocks noGrp="1"/>
          </p:cNvSpPr>
          <p:nvPr>
            <p:ph type="title"/>
          </p:nvPr>
        </p:nvSpPr>
        <p:spPr>
          <a:xfrm>
            <a:off x="147911" y="524261"/>
            <a:ext cx="9260457" cy="68022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9386209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FE3C-DC6B-4767-871C-6AE8AEF0E818}" type="datetime1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1C26D-0475-459D-A432-524B877A6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300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49C8-1AAD-4EEF-8EC2-9D965E11AB85}" type="datetime1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1C26D-0475-459D-A432-524B877A6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250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6285D-E6D2-456E-A1A8-6BAB5A8FE8DC}" type="datetime1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1C26D-0475-459D-A432-524B877A6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877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BB36A-0CD8-40D4-8C83-8C2D7760252D}" type="datetime1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1C26D-0475-459D-A432-524B877A6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293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AF17-1398-42E9-80E4-CC7BA16EFEFD}" type="datetime1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1C26D-0475-459D-A432-524B877A6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2142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BFE1E-09C7-46AA-84AF-097D25FFE152}" type="datetime1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1C26D-0475-459D-A432-524B877A6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31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F929-4F39-48E8-8E9F-56EC49BBBA38}" type="datetime1">
              <a:rPr lang="ko-KR" altLang="en-US" smtClean="0"/>
              <a:t>2021-03-31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1C26D-0475-459D-A432-524B877A6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28816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Office 테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9200702C-924E-4153-8B4A-D7102F14EAC0}" type="datetime1">
              <a:rPr lang="ko-KR" altLang="en-US"/>
              <a:pPr lvl="0">
                <a:defRPr/>
              </a:pPr>
              <a:t>2021-09-06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762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en-US" altLang="ko-KR"/>
              <a:t>&lt;#&gt;</a:t>
            </a: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xmlns:mc="http://schemas.openxmlformats.org/markup-compatibility/2006" xmlns:hp="http://schemas.haansoft.com/office/presentation/8.0" mc:Ignorable="hp" hp:hslDur="500"/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hyperlink" Target="https://tryhackme.com/" TargetMode="External" /><Relationship Id="rId3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6.</a:t>
            </a:r>
            <a:r>
              <a:rPr lang="ko-KR" altLang="en-US"/>
              <a:t> </a:t>
            </a:r>
            <a:r>
              <a:rPr lang="en-US" altLang="ko-KR"/>
              <a:t>OWASPBWA</a:t>
            </a:r>
            <a:r>
              <a:rPr lang="ko-KR" altLang="en-US"/>
              <a:t> </a:t>
            </a:r>
            <a:r>
              <a:rPr lang="en-US" altLang="ko-KR"/>
              <a:t>&amp;</a:t>
            </a:r>
            <a:r>
              <a:rPr lang="ko-KR" altLang="en-US"/>
              <a:t> </a:t>
            </a:r>
            <a:r>
              <a:rPr lang="en-US" altLang="ko-KR"/>
              <a:t>Website Enumeration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Website Enumeration</a:t>
            </a:r>
            <a:r>
              <a:rPr lang="ko-KR" altLang="en-US"/>
              <a:t> 이론</a:t>
            </a: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017922" y="1484784"/>
            <a:ext cx="7966510" cy="4897753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207568" y="3429000"/>
            <a:ext cx="1469216" cy="2908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실습 페이지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WackoPicko 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285821" y="1196752"/>
            <a:ext cx="7620357" cy="50412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실습 페이지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DVWA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4360" y="1268760"/>
            <a:ext cx="11003280" cy="4918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13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구글 해킹</a:t>
            </a:r>
            <a:r>
              <a:rPr lang="en-US" altLang="ko-KR"/>
              <a:t>(Google Dorks)</a:t>
            </a:r>
            <a:endParaRPr lang="en-US" altLang="ko-KR"/>
          </a:p>
          <a:p>
            <a:pPr lvl="1">
              <a:defRPr/>
            </a:pPr>
            <a:r>
              <a:rPr lang="en-US" altLang="ko-KR"/>
              <a:t>웹 사이트가 사용하는 구성과 컴퓨터 코드에 보안 구멍을 찾기 위해 Google 검색 및 기타 Google 응용 프로그램을 사용하는 컴퓨터 해킹 기술</a:t>
            </a:r>
            <a:endParaRPr lang="en-US" altLang="ko-KR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Google Dorks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관리자 페이지 확인해보기</a:t>
            </a:r>
            <a:endParaRPr lang="ko-KR" altLang="en-US"/>
          </a:p>
          <a:p>
            <a:pPr lvl="1">
              <a:defRPr/>
            </a:pPr>
            <a:r>
              <a:rPr lang="en-US" altLang="en-US"/>
              <a:t>http://192.168.10.205/admin</a:t>
            </a:r>
            <a:endParaRPr lang="en-US" altLang="en-US"/>
          </a:p>
          <a:p>
            <a:pPr lvl="1">
              <a:defRPr/>
            </a:pPr>
            <a:r>
              <a:rPr lang="ko-KR" altLang="en-US"/>
              <a:t>아무것도 안 뜨면 안전함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로그인 페이지 여부 확인</a:t>
            </a:r>
            <a:endParaRPr lang="ko-KR" altLang="en-US"/>
          </a:p>
          <a:p>
            <a:pPr lvl="1">
              <a:defRPr/>
            </a:pPr>
            <a:r>
              <a:rPr lang="en-US" altLang="ko-KR"/>
              <a:t>ex)</a:t>
            </a:r>
            <a:r>
              <a:rPr lang="ko-KR" altLang="en-US"/>
              <a:t> 테슬라 홈페이지</a:t>
            </a:r>
            <a:r>
              <a:rPr lang="en-US" altLang="ko-KR"/>
              <a:t>(tesla.com)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로그인 페이지 있으므로 </a:t>
            </a:r>
            <a:r>
              <a:rPr lang="en-US" altLang="ko-KR"/>
              <a:t>bruteforce attack </a:t>
            </a:r>
            <a:r>
              <a:rPr lang="ko-KR" altLang="en-US"/>
              <a:t>공격 가능성 있음</a:t>
            </a:r>
            <a:endParaRPr lang="ko-KR" altLang="en-US"/>
          </a:p>
          <a:p>
            <a:pPr>
              <a:defRPr/>
            </a:pP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Google Dorks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ko-KR" altLang="en-US"/>
              <a:t>사이트 지정 및 파일타입 지정</a:t>
            </a:r>
            <a:endParaRPr lang="ko-KR" altLang="en-US"/>
          </a:p>
          <a:p>
            <a:pPr lvl="1">
              <a:defRPr/>
            </a:pPr>
            <a:r>
              <a:rPr lang="en-US" altLang="ko-KR"/>
              <a:t>site:tesla.com filetype:pdf</a:t>
            </a:r>
            <a:endParaRPr lang="en-US" altLang="ko-KR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이메일 검색</a:t>
            </a:r>
            <a:endParaRPr lang="ko-KR" altLang="en-US"/>
          </a:p>
          <a:p>
            <a:pPr lvl="1">
              <a:defRPr/>
            </a:pPr>
            <a:r>
              <a:rPr lang="en-US" altLang="ko-KR"/>
              <a:t>“@tesla.com” -site:tesla.com</a:t>
            </a: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실습</a:t>
            </a:r>
            <a:r>
              <a:rPr lang="en-US" altLang="ko-KR"/>
              <a:t>:</a:t>
            </a:r>
            <a:r>
              <a:rPr lang="ko-KR" altLang="en-US"/>
              <a:t> 공군 홈페이지 확인</a:t>
            </a:r>
            <a:endParaRPr lang="ko-KR" altLang="en-US"/>
          </a:p>
          <a:p>
            <a:pPr lvl="1">
              <a:defRPr/>
            </a:pPr>
            <a:r>
              <a:rPr lang="en-US" altLang="en-US"/>
              <a:t>site:rokaf.airforce.mil.kr filetype:pdf</a:t>
            </a:r>
            <a:endParaRPr lang="en-US" altLang="en-US"/>
          </a:p>
          <a:p>
            <a:pPr lvl="0">
              <a:defRPr/>
            </a:pPr>
            <a:endParaRPr lang="en-US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Google Dorks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16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관리자</a:t>
            </a:r>
            <a:r>
              <a:rPr lang="en-US" altLang="ko-KR"/>
              <a:t>(admin) </a:t>
            </a:r>
            <a:r>
              <a:rPr lang="ko-KR" altLang="en-US"/>
              <a:t>관련 키워드 검색</a:t>
            </a:r>
            <a:endParaRPr lang="ko-KR" altLang="en-US"/>
          </a:p>
          <a:p>
            <a:pPr lvl="1">
              <a:defRPr/>
            </a:pPr>
            <a:r>
              <a:rPr lang="en-US" altLang="en-US"/>
              <a:t>intitle:admin OR inurl:admin site:</a:t>
            </a:r>
            <a:r>
              <a:rPr lang="ko-KR" altLang="en-US"/>
              <a:t>원하는 사이트</a:t>
            </a:r>
            <a:endParaRPr lang="ko-KR" altLang="en-US"/>
          </a:p>
          <a:p>
            <a:pPr>
              <a:defRPr/>
            </a:pP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Google Dorks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구글을 활용한 해킹 방법이 많음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en-US" altLang="ko-KR"/>
              <a:t>google dorks</a:t>
            </a:r>
            <a:r>
              <a:rPr lang="ko-KR" altLang="en-US"/>
              <a:t>를 통해 </a:t>
            </a:r>
            <a:r>
              <a:rPr lang="en-US" altLang="ko-KR"/>
              <a:t>admin</a:t>
            </a:r>
            <a:r>
              <a:rPr lang="ko-KR" altLang="en-US"/>
              <a:t> 페이지 접근</a:t>
            </a:r>
            <a:r>
              <a:rPr lang="en-US" altLang="ko-KR"/>
              <a:t>,</a:t>
            </a:r>
            <a:r>
              <a:rPr lang="ko-KR" altLang="en-US"/>
              <a:t> 로그인 세션 획득 등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en-US" altLang="ko-KR"/>
              <a:t>google dorks</a:t>
            </a:r>
            <a:r>
              <a:rPr lang="ko-KR" altLang="en-US"/>
              <a:t> 검색해서 </a:t>
            </a:r>
            <a:r>
              <a:rPr lang="en-US" altLang="ko-KR"/>
              <a:t>google hacking database </a:t>
            </a:r>
            <a:r>
              <a:rPr lang="ko-KR" altLang="en-US"/>
              <a:t>확인 가능</a:t>
            </a: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Google Dorks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Google </a:t>
            </a:r>
            <a:r>
              <a:rPr lang="en-US" altLang="ko-KR"/>
              <a:t>Hacking Database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4360" y="1268760"/>
            <a:ext cx="11003280" cy="5081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19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pPr latinLnBrk="0">
              <a:defRPr/>
            </a:pPr>
            <a:r>
              <a:rPr lang="ko-KR" altLang="en-US"/>
              <a:t>실습 시간에 배운 </a:t>
            </a:r>
            <a:r>
              <a:rPr lang="en-US" altLang="ko-KR"/>
              <a:t>Google Dorks</a:t>
            </a:r>
            <a:r>
              <a:rPr lang="ko-KR" altLang="en-US"/>
              <a:t>를 활용하여 본인의 개인 정보와 관련된 내용을 조사</a:t>
            </a:r>
            <a:endParaRPr lang="ko-KR" altLang="en-US"/>
          </a:p>
          <a:p>
            <a:pPr lvl="1" latinLnBrk="0">
              <a:defRPr/>
            </a:pPr>
            <a:r>
              <a:rPr lang="ko-KR" altLang="en-US"/>
              <a:t>개인 정보</a:t>
            </a:r>
            <a:r>
              <a:rPr lang="en-US" altLang="ko-KR"/>
              <a:t>:</a:t>
            </a:r>
            <a:r>
              <a:rPr lang="ko-KR" altLang="en-US"/>
              <a:t> 이메일 아이디</a:t>
            </a:r>
            <a:r>
              <a:rPr lang="en-US" altLang="ko-KR"/>
              <a:t>,</a:t>
            </a:r>
            <a:r>
              <a:rPr lang="ko-KR" altLang="en-US"/>
              <a:t> 학교 및 주소</a:t>
            </a:r>
            <a:r>
              <a:rPr lang="en-US" altLang="ko-KR"/>
              <a:t>,</a:t>
            </a:r>
            <a:r>
              <a:rPr lang="ko-KR" altLang="en-US"/>
              <a:t> 게임 아이디 등</a:t>
            </a:r>
            <a:endParaRPr lang="ko-KR" altLang="en-US"/>
          </a:p>
          <a:p>
            <a:pPr lvl="1" latinLnBrk="0">
              <a:defRPr/>
            </a:pPr>
            <a:r>
              <a:rPr lang="ko-KR" altLang="en-US"/>
              <a:t>검색 키워드 지정</a:t>
            </a:r>
            <a:r>
              <a:rPr lang="en-US" altLang="ko-KR"/>
              <a:t>(”</a:t>
            </a:r>
            <a:r>
              <a:rPr lang="ko-KR" altLang="en-US"/>
              <a:t> </a:t>
            </a:r>
            <a:r>
              <a:rPr lang="en-US" altLang="ko-KR"/>
              <a:t>“),</a:t>
            </a:r>
            <a:r>
              <a:rPr lang="ko-KR" altLang="en-US"/>
              <a:t> 웹페이지 지정</a:t>
            </a:r>
            <a:r>
              <a:rPr lang="en-US" altLang="ko-KR"/>
              <a:t>(site), </a:t>
            </a:r>
            <a:r>
              <a:rPr lang="ko-KR" altLang="en-US"/>
              <a:t>제목 및 </a:t>
            </a:r>
            <a:r>
              <a:rPr lang="en-US" altLang="ko-KR"/>
              <a:t>URL </a:t>
            </a:r>
            <a:r>
              <a:rPr lang="ko-KR" altLang="en-US"/>
              <a:t>지정 등 다양한 명령어를 사용</a:t>
            </a:r>
            <a:endParaRPr lang="ko-KR" altLang="en-US"/>
          </a:p>
          <a:p>
            <a:pPr lvl="1" latinLnBrk="0">
              <a:defRPr/>
            </a:pPr>
            <a:endParaRPr lang="ko-KR" altLang="en-US"/>
          </a:p>
          <a:p>
            <a:pPr latinLnBrk="0">
              <a:defRPr/>
            </a:pPr>
            <a:r>
              <a:rPr lang="ko-KR" altLang="en-US"/>
              <a:t>검색 결과와 느낀 점을 작성하여 </a:t>
            </a:r>
            <a:r>
              <a:rPr lang="en-US" altLang="ko-KR"/>
              <a:t>pdf </a:t>
            </a:r>
            <a:r>
              <a:rPr lang="ko-KR" altLang="en-US"/>
              <a:t>파일 </a:t>
            </a:r>
            <a:r>
              <a:rPr lang="en-US" altLang="ko-KR"/>
              <a:t>1</a:t>
            </a:r>
            <a:r>
              <a:rPr lang="ko-KR" altLang="en-US"/>
              <a:t>개로 제출</a:t>
            </a:r>
            <a:r>
              <a:rPr lang="en-US" altLang="ko-KR"/>
              <a:t>(</a:t>
            </a:r>
            <a:r>
              <a:rPr lang="ko-KR" altLang="en-US"/>
              <a:t>분량 제한 없음</a:t>
            </a:r>
            <a:r>
              <a:rPr lang="en-US" altLang="ko-KR"/>
              <a:t>)</a:t>
            </a:r>
            <a:endParaRPr lang="en-US" altLang="ko-KR"/>
          </a:p>
          <a:p>
            <a:pPr lvl="1" latinLnBrk="0">
              <a:defRPr/>
            </a:pPr>
            <a:r>
              <a:rPr lang="ko-KR" altLang="en-US"/>
              <a:t>검색 결과</a:t>
            </a:r>
            <a:r>
              <a:rPr lang="en-US" altLang="ko-KR"/>
              <a:t>:</a:t>
            </a:r>
            <a:r>
              <a:rPr lang="ko-KR" altLang="en-US"/>
              <a:t> 어떤 정보가 나왔는지 글로 작성</a:t>
            </a:r>
            <a:r>
              <a:rPr lang="en-US" altLang="ko-KR"/>
              <a:t>(</a:t>
            </a:r>
            <a:r>
              <a:rPr lang="ko-KR" altLang="en-US"/>
              <a:t>스크린샷 포함</a:t>
            </a:r>
            <a:r>
              <a:rPr lang="en-US" altLang="ko-KR"/>
              <a:t>)</a:t>
            </a:r>
            <a:endParaRPr lang="en-US" altLang="ko-KR"/>
          </a:p>
          <a:p>
            <a:pPr lvl="1" latinLnBrk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기한 </a:t>
            </a:r>
            <a:r>
              <a:rPr lang="en-US" altLang="ko-KR"/>
              <a:t>: ’21.</a:t>
            </a:r>
            <a:r>
              <a:rPr lang="ko-KR" altLang="en-US"/>
              <a:t> </a:t>
            </a:r>
            <a:r>
              <a:rPr lang="en-US" altLang="ko-KR"/>
              <a:t>11.</a:t>
            </a:r>
            <a:r>
              <a:rPr lang="ko-KR" altLang="en-US"/>
              <a:t> </a:t>
            </a:r>
            <a:r>
              <a:rPr lang="en-US" altLang="ko-KR"/>
              <a:t>1.(</a:t>
            </a:r>
            <a:r>
              <a:rPr lang="ko-KR" altLang="en-US"/>
              <a:t>월</a:t>
            </a:r>
            <a:r>
              <a:rPr lang="en-US" altLang="ko-KR"/>
              <a:t>) 23:59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ko-KR" altLang="en-US"/>
              <a:t>형식 </a:t>
            </a:r>
            <a:r>
              <a:rPr lang="en-US" altLang="ko-KR"/>
              <a:t>: </a:t>
            </a:r>
            <a:r>
              <a:rPr lang="ko-KR" altLang="en-US"/>
              <a:t>메일</a:t>
            </a:r>
            <a:r>
              <a:rPr lang="en-US" altLang="ko-KR"/>
              <a:t>(ykjung@mnd.go.kr)</a:t>
            </a:r>
            <a:r>
              <a:rPr lang="ko-KR" altLang="en-US"/>
              <a:t>로 </a:t>
            </a:r>
            <a:r>
              <a:rPr lang="en-US" altLang="ko-KR"/>
              <a:t>pdf </a:t>
            </a:r>
            <a:r>
              <a:rPr lang="ko-KR" altLang="en-US"/>
              <a:t>파일 제출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파일 이름 </a:t>
            </a:r>
            <a:r>
              <a:rPr lang="en-US" altLang="ko-KR"/>
              <a:t>: [21-2-HD] </a:t>
            </a:r>
            <a:r>
              <a:rPr lang="ko-KR" altLang="en-US"/>
              <a:t>과제</a:t>
            </a:r>
            <a:r>
              <a:rPr lang="en-US" altLang="ko-KR"/>
              <a:t>4-</a:t>
            </a:r>
            <a:r>
              <a:rPr lang="ko-KR" altLang="en-US"/>
              <a:t>교번</a:t>
            </a:r>
            <a:r>
              <a:rPr lang="en-US" altLang="ko-KR"/>
              <a:t>4</a:t>
            </a:r>
            <a:r>
              <a:rPr lang="ko-KR" altLang="en-US"/>
              <a:t>자리</a:t>
            </a:r>
            <a:r>
              <a:rPr lang="en-US" altLang="ko-KR"/>
              <a:t>-</a:t>
            </a:r>
            <a:r>
              <a:rPr lang="ko-KR" altLang="en-US"/>
              <a:t>이름</a:t>
            </a:r>
            <a:r>
              <a:rPr lang="en-US" altLang="ko-KR"/>
              <a:t>.pdf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메일 제목 </a:t>
            </a:r>
            <a:r>
              <a:rPr lang="en-US" altLang="ko-KR"/>
              <a:t>: [21-2-HD] </a:t>
            </a:r>
            <a:r>
              <a:rPr lang="ko-KR" altLang="en-US"/>
              <a:t>과제</a:t>
            </a:r>
            <a:r>
              <a:rPr lang="en-US" altLang="ko-KR"/>
              <a:t>4-</a:t>
            </a:r>
            <a:r>
              <a:rPr lang="ko-KR" altLang="en-US"/>
              <a:t>교번</a:t>
            </a:r>
            <a:r>
              <a:rPr lang="en-US" altLang="ko-KR"/>
              <a:t>4</a:t>
            </a:r>
            <a:r>
              <a:rPr lang="ko-KR" altLang="en-US"/>
              <a:t>자리</a:t>
            </a:r>
            <a:r>
              <a:rPr lang="en-US" altLang="ko-KR"/>
              <a:t>-</a:t>
            </a:r>
            <a:r>
              <a:rPr lang="ko-KR" altLang="en-US"/>
              <a:t>이름</a:t>
            </a:r>
            <a:endParaRPr lang="ko-KR" altLang="en-US"/>
          </a:p>
          <a:p>
            <a:pPr lvl="1">
              <a:defRPr/>
            </a:pP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과제 </a:t>
            </a:r>
            <a:r>
              <a:rPr lang="en-US" altLang="ko-KR"/>
              <a:t>4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2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OWASPBWA</a:t>
            </a:r>
            <a:r>
              <a:rPr lang="ko-KR" altLang="en-US"/>
              <a:t> 소개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실습 페이지 접속</a:t>
            </a:r>
            <a:endParaRPr lang="ko-KR" altLang="en-US"/>
          </a:p>
          <a:p>
            <a:pPr lvl="1">
              <a:defRPr/>
            </a:pPr>
            <a:r>
              <a:rPr lang="en-US" altLang="ko-KR"/>
              <a:t>tryhackme </a:t>
            </a:r>
            <a:r>
              <a:rPr lang="ko-KR" altLang="en-US"/>
              <a:t>계정 생성</a:t>
            </a: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  <a:p>
            <a:pPr>
              <a:defRPr/>
            </a:pPr>
            <a:r>
              <a:rPr lang="en-US" altLang="ko-KR"/>
              <a:t>Website Enumeration &amp; Information Gathering</a:t>
            </a:r>
            <a:endParaRPr lang="en-US" altLang="ko-KR"/>
          </a:p>
          <a:p>
            <a:pPr lvl="1">
              <a:defRPr/>
            </a:pPr>
            <a:r>
              <a:rPr lang="en-US" altLang="ko-KR"/>
              <a:t>Website Enumeration</a:t>
            </a:r>
            <a:r>
              <a:rPr lang="ko-KR" altLang="en-US"/>
              <a:t> 이론</a:t>
            </a:r>
            <a:endParaRPr lang="ko-KR" altLang="en-US"/>
          </a:p>
          <a:p>
            <a:pPr lvl="1">
              <a:defRPr/>
            </a:pPr>
            <a:r>
              <a:rPr lang="en-US" altLang="ko-KR"/>
              <a:t>Google Dorks</a:t>
            </a:r>
            <a:endParaRPr lang="en-US" altLang="ko-KR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목차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399620" y="0"/>
            <a:ext cx="8792380" cy="3778536"/>
          </a:xfrm>
          <a:prstGeom prst="rect">
            <a:avLst/>
          </a:prstGeom>
          <a:solidFill>
            <a:schemeClr val="accent5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800"/>
          </a:p>
        </p:txBody>
      </p:sp>
      <p:sp>
        <p:nvSpPr>
          <p:cNvPr id="19" name="직사각형 18"/>
          <p:cNvSpPr/>
          <p:nvPr/>
        </p:nvSpPr>
        <p:spPr>
          <a:xfrm>
            <a:off x="0" y="2060848"/>
            <a:ext cx="12192000" cy="279022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800"/>
          </a:p>
        </p:txBody>
      </p:sp>
      <p:sp>
        <p:nvSpPr>
          <p:cNvPr id="20" name="직사각형 19"/>
          <p:cNvSpPr/>
          <p:nvPr/>
        </p:nvSpPr>
        <p:spPr>
          <a:xfrm>
            <a:off x="-5512" y="3079464"/>
            <a:ext cx="8792380" cy="3778536"/>
          </a:xfrm>
          <a:prstGeom prst="rect">
            <a:avLst/>
          </a:prstGeom>
          <a:solidFill>
            <a:schemeClr val="accent5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2800"/>
          </a:p>
        </p:txBody>
      </p:sp>
      <p:sp>
        <p:nvSpPr>
          <p:cNvPr id="21" name="TextBox 20"/>
          <p:cNvSpPr txBox="1"/>
          <p:nvPr/>
        </p:nvSpPr>
        <p:spPr>
          <a:xfrm>
            <a:off x="3866472" y="2855797"/>
            <a:ext cx="4537524" cy="1200329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ko-KR" sz="7200">
                <a:solidFill>
                  <a:schemeClr val="bg1"/>
                </a:solidFill>
                <a:latin typeface="+mj-ea"/>
                <a:ea typeface="+mj-ea"/>
              </a:rPr>
              <a:t>Thank You</a:t>
            </a:r>
            <a:endParaRPr lang="ko-KR" altLang="en-US" sz="72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OWASPBWA(OWASP Broken Web Application)</a:t>
            </a:r>
            <a:r>
              <a:rPr lang="ko-KR" altLang="en-US"/>
              <a:t>란</a:t>
            </a:r>
            <a:r>
              <a:rPr lang="en-US" altLang="ko-KR"/>
              <a:t>?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웹 취약점을 종합한 </a:t>
            </a:r>
            <a:r>
              <a:rPr lang="en-US" altLang="ko-KR"/>
              <a:t>VM</a:t>
            </a:r>
            <a:r>
              <a:rPr lang="ko-KR" altLang="en-US"/>
              <a:t> 이미지</a:t>
            </a:r>
            <a:endParaRPr lang="ko-KR" altLang="en-US"/>
          </a:p>
          <a:p>
            <a:pPr lvl="1">
              <a:defRPr/>
            </a:pPr>
            <a:r>
              <a:rPr lang="en-US" altLang="ko-KR"/>
              <a:t>OWASP(The Open Web Application Security Project) </a:t>
            </a:r>
            <a:r>
              <a:rPr lang="ko-KR" altLang="en-US"/>
              <a:t>프로젝트 중 하나</a:t>
            </a:r>
            <a:endParaRPr lang="ko-KR" altLang="en-US"/>
          </a:p>
          <a:p>
            <a:pPr marL="0" lvl="0" indent="0">
              <a:buNone/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유명한 모의해킹 사이트 소스들을 포함</a:t>
            </a:r>
            <a:endParaRPr lang="ko-KR" altLang="en-US"/>
          </a:p>
          <a:p>
            <a:pPr lvl="1">
              <a:defRPr/>
            </a:pPr>
            <a:r>
              <a:rPr lang="en-US" altLang="ko-KR"/>
              <a:t>WebGoat, Vicnum,</a:t>
            </a:r>
            <a:r>
              <a:rPr lang="ko-KR" altLang="en-US"/>
              <a:t> Mutillidae</a:t>
            </a:r>
            <a:r>
              <a:rPr lang="en-US" altLang="ko-KR"/>
              <a:t>, Bricks</a:t>
            </a:r>
            <a:r>
              <a:rPr lang="ko-KR" altLang="en-US"/>
              <a:t>등</a:t>
            </a:r>
            <a:endParaRPr lang="ko-KR" altLang="en-US"/>
          </a:p>
          <a:p>
            <a:pPr lvl="1">
              <a:defRPr/>
            </a:pPr>
            <a:endParaRPr lang="ko-KR" altLang="en-US"/>
          </a:p>
          <a:p>
            <a:pPr lvl="0">
              <a:defRPr/>
            </a:pP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OWASPBWA</a:t>
            </a:r>
            <a:r>
              <a:rPr lang="ko-KR" altLang="en-US"/>
              <a:t> 소개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Kali linux</a:t>
            </a:r>
            <a:r>
              <a:rPr lang="ko-KR" altLang="en-US"/>
              <a:t>에서 실습 페이지 접속 </a:t>
            </a: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98567" y="1268760"/>
            <a:ext cx="9433937" cy="50953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hlinkClick r:id="rId2"/>
              </a:rPr>
              <a:t>https://tryhackme.com/</a:t>
            </a:r>
            <a:r>
              <a:rPr lang="ko-KR" altLang="en-US"/>
              <a:t> 접속 후 계정 생성</a:t>
            </a: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TryHackme </a:t>
            </a:r>
            <a:r>
              <a:rPr lang="ko-KR" altLang="en-US"/>
              <a:t>사용하기</a:t>
            </a: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706843" y="2420888"/>
            <a:ext cx="6557510" cy="37057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Web Hacking Fundamentals</a:t>
            </a:r>
            <a:endParaRPr lang="en-US" altLang="ko-KR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TryHackme </a:t>
            </a:r>
            <a:r>
              <a:rPr lang="ko-KR" altLang="en-US"/>
              <a:t>사용하기</a:t>
            </a: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46100" y="2348880"/>
            <a:ext cx="7299800" cy="38945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Website Enumeration &amp; Information Gathering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415480" y="1447017"/>
            <a:ext cx="8976320" cy="47902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웹페이지 침투를 위한 사전 조사 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웹사이트의 기본 정보 획득 필요</a:t>
            </a:r>
            <a:endParaRPr lang="ko-KR" altLang="en-US"/>
          </a:p>
          <a:p>
            <a:pPr lvl="1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기본 정보의 종류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도메인의 </a:t>
            </a:r>
            <a:r>
              <a:rPr lang="en-US" altLang="ko-KR"/>
              <a:t>IP</a:t>
            </a:r>
            <a:r>
              <a:rPr lang="ko-KR" altLang="en-US"/>
              <a:t> 주소</a:t>
            </a:r>
            <a:r>
              <a:rPr lang="en-US" altLang="ko-KR"/>
              <a:t>,</a:t>
            </a:r>
            <a:r>
              <a:rPr lang="ko-KR" altLang="en-US"/>
              <a:t> 서버</a:t>
            </a:r>
            <a:r>
              <a:rPr lang="en-US" altLang="ko-KR"/>
              <a:t>,</a:t>
            </a:r>
            <a:r>
              <a:rPr lang="ko-KR" altLang="en-US"/>
              <a:t> 로그인 페이지</a:t>
            </a:r>
            <a:r>
              <a:rPr lang="en-US" altLang="ko-KR"/>
              <a:t>,</a:t>
            </a:r>
            <a:r>
              <a:rPr lang="ko-KR" altLang="en-US"/>
              <a:t> 관리자 페이지</a:t>
            </a:r>
            <a:r>
              <a:rPr lang="en-US" altLang="ko-KR"/>
              <a:t>,</a:t>
            </a:r>
            <a:r>
              <a:rPr lang="ko-KR" altLang="en-US"/>
              <a:t> 인증서 설정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-US" altLang="ko-KR"/>
              <a:t>PHP</a:t>
            </a:r>
            <a:r>
              <a:rPr lang="ko-KR" altLang="en-US"/>
              <a:t> 등</a:t>
            </a:r>
            <a:endParaRPr lang="ko-KR" altLang="en-US"/>
          </a:p>
          <a:p>
            <a:pPr>
              <a:defRPr/>
            </a:pP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Website Enumeration &amp; Information Gathering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01C26D-0475-459D-A432-524B877A6E9E}" type="slidenum">
              <a:rPr lang="en-US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3" name="텍스트 개체 틀 3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제목 34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Website Enumeration</a:t>
            </a:r>
            <a:r>
              <a:rPr lang="ko-KR" altLang="en-US"/>
              <a:t> 이론</a:t>
            </a: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19536" y="1402082"/>
            <a:ext cx="8514128" cy="40538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294</ep:Words>
  <ep:PresentationFormat>와이드스크린</ep:PresentationFormat>
  <ep:Paragraphs>83</ep:Paragraphs>
  <ep:Slides>20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ep:HeadingPairs>
  <ep:TitlesOfParts>
    <vt:vector size="21" baseType="lpstr">
      <vt:lpstr>Office 테마</vt:lpstr>
      <vt:lpstr>6. OWASPBWA &amp; Website Enumeration</vt:lpstr>
      <vt:lpstr>목차</vt:lpstr>
      <vt:lpstr>OWASPBWA 소개</vt:lpstr>
      <vt:lpstr>Kali linux에서 실습 페이지 접속</vt:lpstr>
      <vt:lpstr>TryHackme 사용하기</vt:lpstr>
      <vt:lpstr>TryHackme 사용하기</vt:lpstr>
      <vt:lpstr>Website Enumeration &amp; Information Gathering</vt:lpstr>
      <vt:lpstr>Website Enumeration &amp; Information Gathering</vt:lpstr>
      <vt:lpstr>Website Enumeration 이론</vt:lpstr>
      <vt:lpstr>Website Enumeration 이론</vt:lpstr>
      <vt:lpstr>실습 페이지: WackoPicko</vt:lpstr>
      <vt:lpstr>실습 페이지: DVWA</vt:lpstr>
      <vt:lpstr>Google Dorks</vt:lpstr>
      <vt:lpstr>Google Dorks</vt:lpstr>
      <vt:lpstr>Google Dorks</vt:lpstr>
      <vt:lpstr>Google Dorks</vt:lpstr>
      <vt:lpstr>Google Dorks</vt:lpstr>
      <vt:lpstr>Google Hacking Database</vt:lpstr>
      <vt:lpstr>과제 4</vt:lpstr>
      <vt:lpstr>슬라이드 20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2020-11-09T07:12:16.000</dcterms:created>
  <dc:creator>일래(oo584000)</dc:creator>
  <cp:lastModifiedBy>user</cp:lastModifiedBy>
  <dcterms:modified xsi:type="dcterms:W3CDTF">2021-10-20T06:39:55.909</dcterms:modified>
  <cp:revision>389</cp:revision>
  <dc:title>PowerPoint 프레젠테이션</dc:title>
  <cp:version/>
</cp:coreProperties>
</file>

<file path=docProps/thumbnail.jpeg>
</file>